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65" r:id="rId4"/>
    <p:sldId id="269" r:id="rId5"/>
    <p:sldId id="271" r:id="rId6"/>
    <p:sldId id="272" r:id="rId7"/>
    <p:sldId id="279" r:id="rId8"/>
    <p:sldId id="273" r:id="rId9"/>
    <p:sldId id="274" r:id="rId10"/>
    <p:sldId id="275" r:id="rId11"/>
    <p:sldId id="276" r:id="rId12"/>
    <p:sldId id="277" r:id="rId13"/>
    <p:sldId id="278" r:id="rId14"/>
    <p:sldId id="283" r:id="rId15"/>
    <p:sldId id="280" r:id="rId16"/>
    <p:sldId id="281" r:id="rId17"/>
    <p:sldId id="282" r:id="rId18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3FC89F-C0DD-2000-E257-0BA8BE115364}" v="250" dt="2021-05-15T20:50:57.690"/>
    <p1510:client id="{5387B182-A2E3-B471-A114-20F8DA7DB9D1}" v="103" dt="2021-04-27T19:08:35.403"/>
    <p1510:client id="{AF68C29F-C005-B000-FD76-201418E1F578}" v="1" dt="2021-04-27T17:26:40.059"/>
    <p1510:client id="{B012C19F-C09E-B000-F841-FF249DC0EE8E}" v="710" dt="2021-04-23T14:52:06.055"/>
    <p1510:client id="{C98F07F5-4DA4-1202-FDFC-D78AF7089922}" v="383" dt="2021-05-15T20:15:51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1108980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50800" y="4191840"/>
            <a:ext cx="1108980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2334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300560" y="211320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8050320" y="211320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550800" y="419184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4300560" y="419184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8050320" y="419184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550800" y="2113200"/>
            <a:ext cx="11089800" cy="3979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1108980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550800" y="549360"/>
            <a:ext cx="11091240" cy="617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550800" y="2113200"/>
            <a:ext cx="11089800" cy="3979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2334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1108980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1108980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50800" y="4191840"/>
            <a:ext cx="1108980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62334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300560" y="211320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8050320" y="211320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550800" y="419184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body"/>
          </p:nvPr>
        </p:nvSpPr>
        <p:spPr>
          <a:xfrm>
            <a:off x="4300560" y="419184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 type="body"/>
          </p:nvPr>
        </p:nvSpPr>
        <p:spPr>
          <a:xfrm>
            <a:off x="8050320" y="419184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1108980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550800" y="549360"/>
            <a:ext cx="11091240" cy="617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34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1108980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359160" y="389880"/>
            <a:ext cx="8281800" cy="2954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b="0" strike="noStrike" spc="-1">
                <a:solidFill>
                  <a:srgbClr val="FFFFFF"/>
                </a:solidFill>
                <a:latin typeface="Avenir Next LT Pro"/>
              </a:rPr>
              <a:t>Click to edit Master title style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dt"/>
          </p:nvPr>
        </p:nvSpPr>
        <p:spPr>
          <a:xfrm>
            <a:off x="550800" y="6507360"/>
            <a:ext cx="2628720" cy="15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43FE37CA-088D-4A0E-B2E5-F82862D23A0B}" type="datetime">
              <a:rPr lang="en-US" sz="1000" b="0" strike="noStrike" spc="-1">
                <a:solidFill>
                  <a:srgbClr val="FFFFFF"/>
                </a:solidFill>
                <a:latin typeface="Avenir Next LT Pro"/>
              </a:rPr>
              <a:t>5/15/2021</a:t>
            </a:fld>
            <a:endParaRPr lang="pt-BR" sz="10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359160" y="6507360"/>
            <a:ext cx="6378840" cy="15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Avenir Next LT Pro"/>
              </a:rPr>
              <a:t>Sample Footer</a:t>
            </a:r>
            <a:endParaRPr lang="pt-BR" sz="10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9948960" y="6507360"/>
            <a:ext cx="1692000" cy="15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fld id="{3946D9BC-0EC1-4A3A-BE83-8A550D520234}" type="slidenum">
              <a:rPr lang="en-US" sz="1000" b="0" strike="noStrike" spc="-1">
                <a:solidFill>
                  <a:srgbClr val="FFFFFF"/>
                </a:solidFill>
                <a:latin typeface="Avenir Next LT Pro"/>
              </a:rPr>
              <a:t>‹nº›</a:t>
            </a:fld>
            <a:endParaRPr lang="pt-BR" sz="1000" b="0" strike="noStrike" spc="-1">
              <a:latin typeface="Times New Roman"/>
            </a:endParaRPr>
          </a:p>
        </p:txBody>
      </p:sp>
      <p:sp>
        <p:nvSpPr>
          <p:cNvPr id="4" name="CustomShape 5"/>
          <p:cNvSpPr/>
          <p:nvPr/>
        </p:nvSpPr>
        <p:spPr>
          <a:xfrm rot="2700000">
            <a:off x="612360" y="481680"/>
            <a:ext cx="1079640" cy="1262520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 rotWithShape="0">
            <a:gsLst>
              <a:gs pos="0">
                <a:srgbClr val="4E2C2C"/>
              </a:gs>
              <a:gs pos="100000">
                <a:srgbClr val="321C1C"/>
              </a:gs>
            </a:gsLst>
            <a:lin ang="330000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 rot="8100000">
            <a:off x="627120" y="829080"/>
            <a:ext cx="539640" cy="1079640"/>
          </a:xfrm>
          <a:prstGeom prst="ellipse">
            <a:avLst/>
          </a:prstGeom>
          <a:gradFill rotWithShape="0">
            <a:gsLst>
              <a:gs pos="50000">
                <a:srgbClr val="402424"/>
              </a:gs>
              <a:gs pos="100000">
                <a:srgbClr val="4E2C2C"/>
              </a:gs>
            </a:gsLst>
            <a:lin ang="1350000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CustomShape 7"/>
          <p:cNvSpPr/>
          <p:nvPr/>
        </p:nvSpPr>
        <p:spPr>
          <a:xfrm>
            <a:off x="1800720" y="2472840"/>
            <a:ext cx="359640" cy="359640"/>
          </a:xfrm>
          <a:prstGeom prst="ellipse">
            <a:avLst/>
          </a:prstGeom>
          <a:gradFill rotWithShape="0">
            <a:gsLst>
              <a:gs pos="0">
                <a:srgbClr val="321C1C"/>
              </a:gs>
              <a:gs pos="100000">
                <a:srgbClr val="B17575"/>
              </a:gs>
            </a:gsLst>
            <a:path path="circle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292760" y="4299480"/>
            <a:ext cx="2083320" cy="2083320"/>
            <a:chOff x="1292760" y="4299480"/>
            <a:chExt cx="2083320" cy="2083320"/>
          </a:xfrm>
        </p:grpSpPr>
        <p:sp>
          <p:nvSpPr>
            <p:cNvPr id="8" name="CustomShape 9"/>
            <p:cNvSpPr/>
            <p:nvPr/>
          </p:nvSpPr>
          <p:spPr>
            <a:xfrm rot="18900000" flipV="1">
              <a:off x="1455840" y="4933080"/>
              <a:ext cx="1853640" cy="926640"/>
            </a:xfrm>
            <a:custGeom>
              <a:avLst/>
              <a:gdLst/>
              <a:ahLst/>
              <a:cxnLst/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 rot="18900000" flipV="1">
              <a:off x="1407240" y="4794120"/>
              <a:ext cx="1853640" cy="1092600"/>
            </a:xfrm>
            <a:custGeom>
              <a:avLst/>
              <a:gdLst/>
              <a:ahLst/>
              <a:cxnLst/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 rot="13500000" flipV="1">
              <a:off x="2491200" y="4344120"/>
              <a:ext cx="106560" cy="4662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 rot="13500000" flipV="1">
              <a:off x="1510200" y="5325120"/>
              <a:ext cx="106560" cy="4662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venir Next LT Pro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venir Next LT Pro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venir Next LT Pro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venir Next LT Pro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1"/>
          <p:cNvGrpSpPr/>
          <p:nvPr/>
        </p:nvGrpSpPr>
        <p:grpSpPr>
          <a:xfrm>
            <a:off x="363960" y="5322600"/>
            <a:ext cx="1029960" cy="1029600"/>
            <a:chOff x="363960" y="5322600"/>
            <a:chExt cx="1029960" cy="1029600"/>
          </a:xfrm>
        </p:grpSpPr>
        <p:sp>
          <p:nvSpPr>
            <p:cNvPr id="50" name="CustomShape 2"/>
            <p:cNvSpPr/>
            <p:nvPr/>
          </p:nvSpPr>
          <p:spPr>
            <a:xfrm rot="2700000" flipH="1" flipV="1">
              <a:off x="391320" y="5628600"/>
              <a:ext cx="926640" cy="462960"/>
            </a:xfrm>
            <a:custGeom>
              <a:avLst/>
              <a:gdLst/>
              <a:ahLst/>
              <a:cxnLst/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" name="CustomShape 3"/>
            <p:cNvSpPr/>
            <p:nvPr/>
          </p:nvSpPr>
          <p:spPr>
            <a:xfrm rot="8100000" flipH="1" flipV="1">
              <a:off x="1238760" y="5825520"/>
              <a:ext cx="53280" cy="23292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" name="CustomShape 4"/>
            <p:cNvSpPr/>
            <p:nvPr/>
          </p:nvSpPr>
          <p:spPr>
            <a:xfrm rot="8100000" flipH="1" flipV="1">
              <a:off x="748080" y="5334840"/>
              <a:ext cx="53280" cy="23292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" name="CustomShape 5"/>
            <p:cNvSpPr/>
            <p:nvPr/>
          </p:nvSpPr>
          <p:spPr>
            <a:xfrm rot="2700000" flipH="1" flipV="1">
              <a:off x="415440" y="5572440"/>
              <a:ext cx="926640" cy="529560"/>
            </a:xfrm>
            <a:custGeom>
              <a:avLst/>
              <a:gdLst/>
              <a:ahLst/>
              <a:cxnLst/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4" name="PlaceHolder 6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latin typeface="Avenir Next LT Pro"/>
              </a:rPr>
              <a:t>Click to edit Master title style</a:t>
            </a:r>
          </a:p>
        </p:txBody>
      </p:sp>
      <p:sp>
        <p:nvSpPr>
          <p:cNvPr id="55" name="PlaceHolder 7"/>
          <p:cNvSpPr>
            <a:spLocks noGrp="1"/>
          </p:cNvSpPr>
          <p:nvPr>
            <p:ph type="body"/>
          </p:nvPr>
        </p:nvSpPr>
        <p:spPr>
          <a:xfrm>
            <a:off x="550800" y="2113200"/>
            <a:ext cx="11089800" cy="3979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28600" indent="-228240">
              <a:lnSpc>
                <a:spcPct val="110000"/>
              </a:lnSpc>
              <a:spcBef>
                <a:spcPts val="1001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Avenir Next LT Pro"/>
              </a:rPr>
              <a:t>Click to edit Master text styles</a:t>
            </a:r>
          </a:p>
          <a:p>
            <a:pPr marL="685800" lvl="1" indent="-228240">
              <a:lnSpc>
                <a:spcPct val="110000"/>
              </a:lnSpc>
              <a:spcBef>
                <a:spcPts val="499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Second level</a:t>
            </a:r>
          </a:p>
          <a:p>
            <a:pPr marL="1143000" lvl="2" indent="-228240">
              <a:lnSpc>
                <a:spcPct val="110000"/>
              </a:lnSpc>
              <a:spcBef>
                <a:spcPts val="499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Third level</a:t>
            </a:r>
          </a:p>
          <a:p>
            <a:pPr marL="1600200" lvl="3" indent="-228240">
              <a:lnSpc>
                <a:spcPct val="110000"/>
              </a:lnSpc>
              <a:spcBef>
                <a:spcPts val="499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Fourth level</a:t>
            </a:r>
          </a:p>
          <a:p>
            <a:pPr marL="2057400" lvl="4" indent="-228240">
              <a:lnSpc>
                <a:spcPct val="110000"/>
              </a:lnSpc>
              <a:spcBef>
                <a:spcPts val="499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Fifth level</a:t>
            </a:r>
          </a:p>
        </p:txBody>
      </p:sp>
      <p:sp>
        <p:nvSpPr>
          <p:cNvPr id="56" name="PlaceHolder 8"/>
          <p:cNvSpPr>
            <a:spLocks noGrp="1"/>
          </p:cNvSpPr>
          <p:nvPr>
            <p:ph type="dt"/>
          </p:nvPr>
        </p:nvSpPr>
        <p:spPr>
          <a:xfrm>
            <a:off x="550800" y="6507360"/>
            <a:ext cx="2628720" cy="15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97B4EA2-F73A-4A0A-B135-EAE5847A77E1}" type="datetime">
              <a:rPr lang="en-US" sz="1000" b="0" strike="noStrike" spc="-1">
                <a:solidFill>
                  <a:srgbClr val="FFFFFF"/>
                </a:solidFill>
                <a:latin typeface="Avenir Next LT Pro"/>
              </a:rPr>
              <a:t>5/15/2021</a:t>
            </a:fld>
            <a:endParaRPr lang="pt-BR" sz="1000" b="0" strike="noStrike" spc="-1">
              <a:latin typeface="Times New Roman"/>
            </a:endParaRPr>
          </a:p>
        </p:txBody>
      </p:sp>
      <p:sp>
        <p:nvSpPr>
          <p:cNvPr id="57" name="PlaceHolder 9"/>
          <p:cNvSpPr>
            <a:spLocks noGrp="1"/>
          </p:cNvSpPr>
          <p:nvPr>
            <p:ph type="ftr"/>
          </p:nvPr>
        </p:nvSpPr>
        <p:spPr>
          <a:xfrm>
            <a:off x="3359160" y="6507360"/>
            <a:ext cx="6378840" cy="15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Avenir Next LT Pro"/>
              </a:rPr>
              <a:t>Sample Footer</a:t>
            </a:r>
            <a:endParaRPr lang="pt-BR" sz="1000" b="0" strike="noStrike" spc="-1">
              <a:latin typeface="Times New Roman"/>
            </a:endParaRPr>
          </a:p>
        </p:txBody>
      </p:sp>
      <p:sp>
        <p:nvSpPr>
          <p:cNvPr id="58" name="PlaceHolder 10"/>
          <p:cNvSpPr>
            <a:spLocks noGrp="1"/>
          </p:cNvSpPr>
          <p:nvPr>
            <p:ph type="sldNum"/>
          </p:nvPr>
        </p:nvSpPr>
        <p:spPr>
          <a:xfrm>
            <a:off x="9948960" y="6507360"/>
            <a:ext cx="1692000" cy="15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fld id="{2509E9CD-6A7F-4B89-8401-CA8DBB70DAC3}" type="slidenum">
              <a:rPr lang="en-US" sz="1000" b="0" strike="noStrike" spc="-1">
                <a:solidFill>
                  <a:srgbClr val="FFFFFF"/>
                </a:solidFill>
                <a:latin typeface="Avenir Next LT Pro"/>
              </a:rPr>
              <a:t>‹nº›</a:t>
            </a:fld>
            <a:endParaRPr lang="pt-BR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6" name="Picture 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98" name="TextShape 3"/>
          <p:cNvSpPr txBox="1"/>
          <p:nvPr/>
        </p:nvSpPr>
        <p:spPr>
          <a:xfrm>
            <a:off x="594000" y="217800"/>
            <a:ext cx="3809494" cy="123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2800" b="1" strike="noStrike" spc="-1" dirty="0">
                <a:solidFill>
                  <a:schemeClr val="bg1"/>
                </a:solidFill>
                <a:latin typeface="Avenir Next LT Pro"/>
              </a:rPr>
              <a:t>Trabalho TI2 – Sprint </a:t>
            </a:r>
            <a:r>
              <a:rPr lang="pt-BR" sz="2800" b="1" spc="-1" dirty="0">
                <a:solidFill>
                  <a:schemeClr val="bg1"/>
                </a:solidFill>
                <a:latin typeface="Avenir Next LT Pro"/>
              </a:rPr>
              <a:t>2</a:t>
            </a:r>
            <a:endParaRPr lang="pt-BR" sz="2800" b="1" strike="noStrike" spc="-1" dirty="0">
              <a:solidFill>
                <a:schemeClr val="bg1"/>
              </a:solidFill>
              <a:latin typeface="Avenir Next LT Pro"/>
            </a:endParaRPr>
          </a:p>
        </p:txBody>
      </p:sp>
      <p:sp>
        <p:nvSpPr>
          <p:cNvPr id="99" name="TextShape 4"/>
          <p:cNvSpPr txBox="1"/>
          <p:nvPr/>
        </p:nvSpPr>
        <p:spPr>
          <a:xfrm>
            <a:off x="594000" y="3597840"/>
            <a:ext cx="3521880" cy="2004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799"/>
              </a:spcAft>
              <a:tabLst>
                <a:tab pos="0" algn="l"/>
              </a:tabLst>
            </a:pPr>
            <a:r>
              <a:rPr lang="pt-BR" sz="2000" b="1" strike="noStrike" spc="-1" dirty="0">
                <a:solidFill>
                  <a:schemeClr val="bg1"/>
                </a:solidFill>
                <a:latin typeface="Avenir Next LT Pro"/>
              </a:rPr>
              <a:t>Bruno Pena </a:t>
            </a:r>
            <a:r>
              <a:rPr lang="pt-BR" sz="2000" b="1" strike="noStrike" spc="-1" dirty="0" err="1">
                <a:solidFill>
                  <a:schemeClr val="bg1"/>
                </a:solidFill>
                <a:latin typeface="Avenir Next LT Pro"/>
              </a:rPr>
              <a:t>Baêta</a:t>
            </a:r>
            <a:br>
              <a:rPr b="1" dirty="0"/>
            </a:br>
            <a:r>
              <a:rPr lang="pt-BR" sz="2000" b="1" strike="noStrike" spc="-1" dirty="0">
                <a:solidFill>
                  <a:schemeClr val="bg1"/>
                </a:solidFill>
                <a:latin typeface="Avenir Next LT Pro"/>
              </a:rPr>
              <a:t>Eric Azevedo de Oliveira</a:t>
            </a:r>
            <a:br>
              <a:rPr b="1" dirty="0"/>
            </a:br>
            <a:r>
              <a:rPr lang="pt-BR" sz="2000" b="1" strike="noStrike" spc="-1" dirty="0">
                <a:solidFill>
                  <a:schemeClr val="bg1"/>
                </a:solidFill>
                <a:latin typeface="Avenir Next LT Pro"/>
              </a:rPr>
              <a:t>Felipe Nepomuceno Coelho</a:t>
            </a:r>
            <a:br>
              <a:rPr b="1" dirty="0"/>
            </a:br>
            <a:endParaRPr lang="pt-BR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spcAft>
                <a:spcPts val="799"/>
              </a:spcAft>
              <a:tabLst>
                <a:tab pos="0" algn="l"/>
              </a:tabLst>
            </a:pPr>
            <a:br>
              <a:rPr dirty="0"/>
            </a:br>
            <a:endParaRPr lang="pt-BR" sz="2000" b="0" strike="noStrike" spc="-1">
              <a:latin typeface="Arial"/>
            </a:endParaRPr>
          </a:p>
        </p:txBody>
      </p:sp>
      <p:grpSp>
        <p:nvGrpSpPr>
          <p:cNvPr id="100" name="Group 5"/>
          <p:cNvGrpSpPr/>
          <p:nvPr/>
        </p:nvGrpSpPr>
        <p:grpSpPr>
          <a:xfrm>
            <a:off x="325440" y="346320"/>
            <a:ext cx="828360" cy="828000"/>
            <a:chOff x="325440" y="346320"/>
            <a:chExt cx="828360" cy="828000"/>
          </a:xfrm>
        </p:grpSpPr>
        <p:sp>
          <p:nvSpPr>
            <p:cNvPr id="101" name="CustomShape 6"/>
            <p:cNvSpPr/>
            <p:nvPr/>
          </p:nvSpPr>
          <p:spPr>
            <a:xfrm rot="8100000">
              <a:off x="469800" y="444600"/>
              <a:ext cx="539640" cy="631080"/>
            </a:xfrm>
            <a:custGeom>
              <a:avLst/>
              <a:gdLst/>
              <a:ahLst/>
              <a:cxnLst/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 rotWithShape="0">
              <a:gsLst>
                <a:gs pos="0">
                  <a:srgbClr val="4E2C2C"/>
                </a:gs>
                <a:gs pos="100000">
                  <a:srgbClr val="321C1C"/>
                </a:gs>
              </a:gsLst>
              <a:lin ang="870000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" name="CustomShape 7"/>
            <p:cNvSpPr/>
            <p:nvPr/>
          </p:nvSpPr>
          <p:spPr>
            <a:xfrm rot="13500000">
              <a:off x="476640" y="362880"/>
              <a:ext cx="269640" cy="53964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3" name="CustomShape 8"/>
          <p:cNvSpPr/>
          <p:nvPr/>
        </p:nvSpPr>
        <p:spPr>
          <a:xfrm>
            <a:off x="0" y="5773680"/>
            <a:ext cx="12191760" cy="1083960"/>
          </a:xfrm>
          <a:prstGeom prst="rect">
            <a:avLst/>
          </a:prstGeom>
          <a:gradFill rotWithShape="0">
            <a:gsLst>
              <a:gs pos="0">
                <a:srgbClr val="321C1C">
                  <a:alpha val="0"/>
                </a:srgbClr>
              </a:gs>
              <a:gs pos="100000">
                <a:srgbClr val="321C1C">
                  <a:alpha val="6000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9"/>
          <p:cNvSpPr/>
          <p:nvPr/>
        </p:nvSpPr>
        <p:spPr>
          <a:xfrm>
            <a:off x="4121280" y="5433120"/>
            <a:ext cx="359640" cy="359640"/>
          </a:xfrm>
          <a:prstGeom prst="ellipse">
            <a:avLst/>
          </a:prstGeom>
          <a:gradFill rotWithShape="0">
            <a:gsLst>
              <a:gs pos="0">
                <a:srgbClr val="321C1C"/>
              </a:gs>
              <a:gs pos="100000">
                <a:srgbClr val="B17575"/>
              </a:gs>
            </a:gsLst>
            <a:path path="circle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5" name="Imagem 11" descr="Logotipo, Ícone&#10;&#10;Descrição gerada automaticamente"/>
          <p:cNvPicPr/>
          <p:nvPr/>
        </p:nvPicPr>
        <p:blipFill>
          <a:blip r:embed="rId5"/>
          <a:stretch/>
        </p:blipFill>
        <p:spPr>
          <a:xfrm>
            <a:off x="5932080" y="2769480"/>
            <a:ext cx="5086440" cy="1174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D224EF-7943-48EB-8FA8-A1D2A3DD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Conexão backend – Banco de Dados</a:t>
            </a:r>
            <a:endParaRPr lang="en-US" sz="54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3BB0FC-086C-420B-A223-A1604B91912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524000" y="1548499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rgbClr val="B38844"/>
                </a:solidFill>
              </a:rPr>
              <a:t>Código em Java</a:t>
            </a:r>
            <a:endParaRPr lang="en-US" sz="2000" kern="1200">
              <a:solidFill>
                <a:srgbClr val="B38844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Texto&#10;&#10;Descrição gerada automaticamente">
            <a:extLst>
              <a:ext uri="{FF2B5EF4-FFF2-40B4-BE49-F238E27FC236}">
                <a16:creationId xmlns:a16="http://schemas.microsoft.com/office/drawing/2014/main" id="{C803CA25-AC78-4FD9-9F00-399447FB2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07" y="2442968"/>
            <a:ext cx="10383623" cy="353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23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D224EF-7943-48EB-8FA8-A1D2A3DD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Pastas do Projeto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Texto&#10;&#10;Descrição gerada automaticamente">
            <a:extLst>
              <a:ext uri="{FF2B5EF4-FFF2-40B4-BE49-F238E27FC236}">
                <a16:creationId xmlns:a16="http://schemas.microsoft.com/office/drawing/2014/main" id="{C803CA25-AC78-4FD9-9F00-399447FB2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531" y="566916"/>
            <a:ext cx="3166842" cy="57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72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D224EF-7943-48EB-8FA8-A1D2A3DD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Declaração e Metodos Get/Set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3BB0FC-086C-420B-A223-A1604B91912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41248" y="4195986"/>
            <a:ext cx="4724529" cy="169206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Código em Java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Texto&#10;&#10;Descrição gerada automaticamente">
            <a:extLst>
              <a:ext uri="{FF2B5EF4-FFF2-40B4-BE49-F238E27FC236}">
                <a16:creationId xmlns:a16="http://schemas.microsoft.com/office/drawing/2014/main" id="{C803CA25-AC78-4FD9-9F00-399447FB2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300" y="1668131"/>
            <a:ext cx="6558636" cy="350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34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44F6A0-0341-46B6-A69C-844BAE8E5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Script do BD</a:t>
            </a:r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99F086-EB38-4C33-BC66-0054091EA4EC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ts val="1000"/>
              </a:spcBef>
            </a:pPr>
            <a:endParaRPr lang="en-US" sz="2000">
              <a:solidFill>
                <a:srgbClr val="E7E6E6"/>
              </a:solidFill>
              <a:latin typeface="+mn-lt"/>
              <a:ea typeface="+mn-ea"/>
              <a:cs typeface="+mn-cs"/>
            </a:endParaRPr>
          </a:p>
          <a:p>
            <a:pPr algn="ctr">
              <a:spcBef>
                <a:spcPts val="1000"/>
              </a:spcBef>
            </a:pPr>
            <a:endParaRPr lang="en-US" sz="2000">
              <a:solidFill>
                <a:srgbClr val="E7E6E6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CBC7495E-F280-4696-AFA8-9EBFE1A47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248" y="775186"/>
            <a:ext cx="3425609" cy="3062726"/>
          </a:xfrm>
          <a:prstGeom prst="rect">
            <a:avLst/>
          </a:prstGeom>
        </p:spPr>
      </p:pic>
      <p:pic>
        <p:nvPicPr>
          <p:cNvPr id="5" name="Imagem 5" descr="Texto, Carta&#10;&#10;Descrição gerada automaticamente">
            <a:extLst>
              <a:ext uri="{FF2B5EF4-FFF2-40B4-BE49-F238E27FC236}">
                <a16:creationId xmlns:a16="http://schemas.microsoft.com/office/drawing/2014/main" id="{D9C4156F-0251-4D87-9358-44000DB26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314" y="1187846"/>
            <a:ext cx="4008418" cy="199299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Texto&#10;&#10;Descrição gerada automaticamente">
            <a:extLst>
              <a:ext uri="{FF2B5EF4-FFF2-40B4-BE49-F238E27FC236}">
                <a16:creationId xmlns:a16="http://schemas.microsoft.com/office/drawing/2014/main" id="{3F37AD01-CE5D-4944-BA23-E8719E4B0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27" y="711993"/>
            <a:ext cx="3423916" cy="30612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471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411E5C-5534-4741-85F2-A0338A1F6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Sistema inteligente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3AB971-8296-4350-917A-0A958D6464CE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04672" y="3602038"/>
            <a:ext cx="3308131" cy="165576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Imagem 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D6B658E-AB50-46FA-ABD1-704807696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9" y="453799"/>
            <a:ext cx="7415841" cy="201100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8D403B7-4C62-45BD-8445-5CB596C0B392}"/>
              </a:ext>
            </a:extLst>
          </p:cNvPr>
          <p:cNvSpPr txBox="1"/>
          <p:nvPr/>
        </p:nvSpPr>
        <p:spPr>
          <a:xfrm>
            <a:off x="4724400" y="9489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Arquivo </a:t>
            </a:r>
            <a:r>
              <a:rPr lang="pt-BR" dirty="0" err="1"/>
              <a:t>Json</a:t>
            </a:r>
            <a:r>
              <a:rPr lang="pt-BR" dirty="0"/>
              <a:t> formatado</a:t>
            </a:r>
          </a:p>
        </p:txBody>
      </p:sp>
      <p:pic>
        <p:nvPicPr>
          <p:cNvPr id="7" name="Imagem 7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92DF373-DF0D-4F7F-9AC8-BE2C00661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775783"/>
            <a:ext cx="6093123" cy="387998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0AC2C69-D991-4EC5-A247-775A46243903}"/>
              </a:ext>
            </a:extLst>
          </p:cNvPr>
          <p:cNvSpPr txBox="1"/>
          <p:nvPr/>
        </p:nvSpPr>
        <p:spPr>
          <a:xfrm>
            <a:off x="4724399" y="230900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HTTP </a:t>
            </a:r>
            <a:r>
              <a:rPr lang="pt-BR" dirty="0" err="1"/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2196083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8D63D74-9BE8-4A0A-BB08-865ACCF6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Sistema inteligente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4E4CD2-C088-4B18-8335-B5CDE13F71C5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04672" y="3602038"/>
            <a:ext cx="3308131" cy="165576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5454846-BA81-440A-B1A6-FAEAC6295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552" y="1120497"/>
            <a:ext cx="7214557" cy="45882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69E385F-5A88-4F8D-9910-6873F9744B0A}"/>
              </a:ext>
            </a:extLst>
          </p:cNvPr>
          <p:cNvSpPr txBox="1"/>
          <p:nvPr/>
        </p:nvSpPr>
        <p:spPr>
          <a:xfrm>
            <a:off x="4882551" y="75624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Resposta da API</a:t>
            </a:r>
          </a:p>
        </p:txBody>
      </p:sp>
    </p:spTree>
    <p:extLst>
      <p:ext uri="{BB962C8B-B14F-4D97-AF65-F5344CB8AC3E}">
        <p14:creationId xmlns:p14="http://schemas.microsoft.com/office/powerpoint/2010/main" val="2972504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 rot="2700000">
            <a:off x="612360" y="481680"/>
            <a:ext cx="1079640" cy="1262520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 rotWithShape="0">
            <a:gsLst>
              <a:gs pos="0">
                <a:srgbClr val="4E2C2C"/>
              </a:gs>
              <a:gs pos="100000">
                <a:srgbClr val="321C1C"/>
              </a:gs>
            </a:gsLst>
            <a:lin ang="330000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"/>
          <p:cNvSpPr/>
          <p:nvPr/>
        </p:nvSpPr>
        <p:spPr>
          <a:xfrm rot="8100000">
            <a:off x="627120" y="829080"/>
            <a:ext cx="539640" cy="1079640"/>
          </a:xfrm>
          <a:prstGeom prst="ellipse">
            <a:avLst/>
          </a:prstGeom>
          <a:gradFill rotWithShape="0">
            <a:gsLst>
              <a:gs pos="50000">
                <a:srgbClr val="402424"/>
              </a:gs>
              <a:gs pos="100000">
                <a:srgbClr val="4E2C2C"/>
              </a:gs>
            </a:gsLst>
            <a:lin ang="1350000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3"/>
          <p:cNvSpPr/>
          <p:nvPr/>
        </p:nvSpPr>
        <p:spPr>
          <a:xfrm>
            <a:off x="1800720" y="2472840"/>
            <a:ext cx="359640" cy="359640"/>
          </a:xfrm>
          <a:prstGeom prst="ellipse">
            <a:avLst/>
          </a:prstGeom>
          <a:gradFill rotWithShape="0">
            <a:gsLst>
              <a:gs pos="0">
                <a:srgbClr val="321C1C"/>
              </a:gs>
              <a:gs pos="100000">
                <a:srgbClr val="B17575"/>
              </a:gs>
            </a:gsLst>
            <a:path path="circle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5" name="Group 4"/>
          <p:cNvGrpSpPr/>
          <p:nvPr/>
        </p:nvGrpSpPr>
        <p:grpSpPr>
          <a:xfrm>
            <a:off x="1292760" y="4299480"/>
            <a:ext cx="2083320" cy="2083320"/>
            <a:chOff x="1292760" y="4299480"/>
            <a:chExt cx="2083320" cy="2083320"/>
          </a:xfrm>
        </p:grpSpPr>
        <p:sp>
          <p:nvSpPr>
            <p:cNvPr id="136" name="CustomShape 5"/>
            <p:cNvSpPr/>
            <p:nvPr/>
          </p:nvSpPr>
          <p:spPr>
            <a:xfrm rot="18900000" flipV="1">
              <a:off x="1455840" y="4933080"/>
              <a:ext cx="1853640" cy="926640"/>
            </a:xfrm>
            <a:custGeom>
              <a:avLst/>
              <a:gdLst/>
              <a:ahLst/>
              <a:cxnLst/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7" name="CustomShape 6"/>
            <p:cNvSpPr/>
            <p:nvPr/>
          </p:nvSpPr>
          <p:spPr>
            <a:xfrm rot="18900000" flipV="1">
              <a:off x="1407240" y="4794120"/>
              <a:ext cx="1853640" cy="1092600"/>
            </a:xfrm>
            <a:custGeom>
              <a:avLst/>
              <a:gdLst/>
              <a:ahLst/>
              <a:cxnLst/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" name="CustomShape 7"/>
            <p:cNvSpPr/>
            <p:nvPr/>
          </p:nvSpPr>
          <p:spPr>
            <a:xfrm rot="13500000" flipV="1">
              <a:off x="2491200" y="4344120"/>
              <a:ext cx="106560" cy="4662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" name="CustomShape 8"/>
            <p:cNvSpPr/>
            <p:nvPr/>
          </p:nvSpPr>
          <p:spPr>
            <a:xfrm rot="13500000" flipV="1">
              <a:off x="1510200" y="5325120"/>
              <a:ext cx="106560" cy="4662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0" name="CustomShape 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1" name="Picture 4" descr="Peão de xadrez com a sombra de um rei"/>
          <p:cNvPicPr/>
          <p:nvPr/>
        </p:nvPicPr>
        <p:blipFill>
          <a:blip r:embed="rId2"/>
          <a:srcRect t="12723" r="-2" b="853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42" name="CustomShape 10"/>
          <p:cNvSpPr/>
          <p:nvPr/>
        </p:nvSpPr>
        <p:spPr>
          <a:xfrm rot="10800000">
            <a:off x="360" y="0"/>
            <a:ext cx="7859520" cy="6857640"/>
          </a:xfrm>
          <a:prstGeom prst="rect">
            <a:avLst/>
          </a:prstGeom>
          <a:gradFill rotWithShape="0">
            <a:gsLst>
              <a:gs pos="50000">
                <a:srgbClr val="321C1C">
                  <a:alpha val="60000"/>
                </a:srgbClr>
              </a:gs>
              <a:gs pos="100000">
                <a:srgbClr val="321C1C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TextShape 11"/>
          <p:cNvSpPr txBox="1"/>
          <p:nvPr/>
        </p:nvSpPr>
        <p:spPr>
          <a:xfrm>
            <a:off x="5381640" y="793800"/>
            <a:ext cx="3565080" cy="2886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FFFFFF"/>
                </a:solidFill>
                <a:latin typeface="Avenir Next LT Pro"/>
              </a:rPr>
              <a:t>FIM</a:t>
            </a:r>
          </a:p>
        </p:txBody>
      </p:sp>
      <p:sp>
        <p:nvSpPr>
          <p:cNvPr id="144" name="CustomShape 12"/>
          <p:cNvSpPr/>
          <p:nvPr/>
        </p:nvSpPr>
        <p:spPr>
          <a:xfrm>
            <a:off x="0" y="5773680"/>
            <a:ext cx="12191760" cy="1083960"/>
          </a:xfrm>
          <a:prstGeom prst="rect">
            <a:avLst/>
          </a:prstGeom>
          <a:gradFill rotWithShape="0">
            <a:gsLst>
              <a:gs pos="0">
                <a:srgbClr val="321C1C">
                  <a:alpha val="0"/>
                </a:srgbClr>
              </a:gs>
              <a:gs pos="100000">
                <a:srgbClr val="321C1C">
                  <a:alpha val="6000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150376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ta: de Cima para Baixo 15">
            <a:extLst>
              <a:ext uri="{FF2B5EF4-FFF2-40B4-BE49-F238E27FC236}">
                <a16:creationId xmlns:a16="http://schemas.microsoft.com/office/drawing/2014/main" id="{2D750352-1EB7-45D4-BB53-B4331B4BB0AE}"/>
              </a:ext>
            </a:extLst>
          </p:cNvPr>
          <p:cNvSpPr/>
          <p:nvPr/>
        </p:nvSpPr>
        <p:spPr>
          <a:xfrm>
            <a:off x="5979324" y="1526484"/>
            <a:ext cx="373811" cy="905772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: de Cima para Baixo 16">
            <a:extLst>
              <a:ext uri="{FF2B5EF4-FFF2-40B4-BE49-F238E27FC236}">
                <a16:creationId xmlns:a16="http://schemas.microsoft.com/office/drawing/2014/main" id="{C5252D13-5F1C-496D-BBD8-0B4CB886F073}"/>
              </a:ext>
            </a:extLst>
          </p:cNvPr>
          <p:cNvSpPr/>
          <p:nvPr/>
        </p:nvSpPr>
        <p:spPr>
          <a:xfrm rot="18180000">
            <a:off x="3321126" y="2083515"/>
            <a:ext cx="416941" cy="891396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: para a Esquerda 18">
            <a:extLst>
              <a:ext uri="{FF2B5EF4-FFF2-40B4-BE49-F238E27FC236}">
                <a16:creationId xmlns:a16="http://schemas.microsoft.com/office/drawing/2014/main" id="{AE132501-5538-45C7-A537-7D5C2D3485F6}"/>
              </a:ext>
            </a:extLst>
          </p:cNvPr>
          <p:cNvSpPr/>
          <p:nvPr/>
        </p:nvSpPr>
        <p:spPr>
          <a:xfrm rot="12660000">
            <a:off x="8002424" y="837783"/>
            <a:ext cx="977660" cy="488830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Seta: para a Esquerda 21">
            <a:extLst>
              <a:ext uri="{FF2B5EF4-FFF2-40B4-BE49-F238E27FC236}">
                <a16:creationId xmlns:a16="http://schemas.microsoft.com/office/drawing/2014/main" id="{787DE931-BCE0-4062-AA67-7238EFFC652D}"/>
              </a:ext>
            </a:extLst>
          </p:cNvPr>
          <p:cNvSpPr/>
          <p:nvPr/>
        </p:nvSpPr>
        <p:spPr>
          <a:xfrm rot="-1980000">
            <a:off x="8122853" y="2297353"/>
            <a:ext cx="862641" cy="445698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1DAB681C-728C-4218-845F-692C9C6E1C5A}"/>
              </a:ext>
            </a:extLst>
          </p:cNvPr>
          <p:cNvGrpSpPr/>
          <p:nvPr/>
        </p:nvGrpSpPr>
        <p:grpSpPr>
          <a:xfrm>
            <a:off x="261129" y="721205"/>
            <a:ext cx="2749490" cy="1711251"/>
            <a:chOff x="304261" y="376148"/>
            <a:chExt cx="2749490" cy="1711251"/>
          </a:xfrm>
        </p:grpSpPr>
        <p:pic>
          <p:nvPicPr>
            <p:cNvPr id="14" name="Imagem 14" descr="Interface gráfica do usuário&#10;&#10;Descrição gerada automaticamente">
              <a:extLst>
                <a:ext uri="{FF2B5EF4-FFF2-40B4-BE49-F238E27FC236}">
                  <a16:creationId xmlns:a16="http://schemas.microsoft.com/office/drawing/2014/main" id="{B9C0301C-98D9-4165-BEA2-A325B0E70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551" y="744939"/>
              <a:ext cx="2743200" cy="1342460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B0BFBAF6-FE44-457D-9257-E4E74F5DBB49}"/>
                </a:ext>
              </a:extLst>
            </p:cNvPr>
            <p:cNvSpPr txBox="1"/>
            <p:nvPr/>
          </p:nvSpPr>
          <p:spPr>
            <a:xfrm>
              <a:off x="304261" y="376148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dirty="0">
                  <a:solidFill>
                    <a:schemeClr val="bg1"/>
                  </a:solidFill>
                </a:rPr>
                <a:t>Projeto</a:t>
              </a: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98B6DBB2-904F-4969-AF48-6449A8A2393C}"/>
              </a:ext>
            </a:extLst>
          </p:cNvPr>
          <p:cNvGrpSpPr/>
          <p:nvPr/>
        </p:nvGrpSpPr>
        <p:grpSpPr>
          <a:xfrm>
            <a:off x="260230" y="4444042"/>
            <a:ext cx="2836653" cy="1712151"/>
            <a:chOff x="217098" y="3265098"/>
            <a:chExt cx="2836653" cy="1712151"/>
          </a:xfrm>
        </p:grpSpPr>
        <p:pic>
          <p:nvPicPr>
            <p:cNvPr id="13" name="Imagem 13" descr="Texto&#10;&#10;Descrição gerada automaticamente">
              <a:extLst>
                <a:ext uri="{FF2B5EF4-FFF2-40B4-BE49-F238E27FC236}">
                  <a16:creationId xmlns:a16="http://schemas.microsoft.com/office/drawing/2014/main" id="{68E7C360-B2F9-4D93-99EA-30A518305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551" y="3634789"/>
              <a:ext cx="2743200" cy="1342460"/>
            </a:xfrm>
            <a:prstGeom prst="rect">
              <a:avLst/>
            </a:prstGeom>
          </p:spPr>
        </p:pic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63AEAA8F-6E23-4D6A-8136-874BB26AA845}"/>
                </a:ext>
              </a:extLst>
            </p:cNvPr>
            <p:cNvSpPr txBox="1"/>
            <p:nvPr/>
          </p:nvSpPr>
          <p:spPr>
            <a:xfrm>
              <a:off x="217098" y="3265098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Meus Projetos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080011B0-1FE7-413A-9446-269902ADAC4E}"/>
              </a:ext>
            </a:extLst>
          </p:cNvPr>
          <p:cNvGrpSpPr/>
          <p:nvPr/>
        </p:nvGrpSpPr>
        <p:grpSpPr>
          <a:xfrm>
            <a:off x="4068433" y="-14736"/>
            <a:ext cx="3471054" cy="1470537"/>
            <a:chOff x="4485376" y="-359"/>
            <a:chExt cx="3471054" cy="1470537"/>
          </a:xfrm>
        </p:grpSpPr>
        <p:pic>
          <p:nvPicPr>
            <p:cNvPr id="6" name="Imagem 6" descr="Interface gráfica do usuário&#10;&#10;Descrição gerada automaticamente">
              <a:extLst>
                <a:ext uri="{FF2B5EF4-FFF2-40B4-BE49-F238E27FC236}">
                  <a16:creationId xmlns:a16="http://schemas.microsoft.com/office/drawing/2014/main" id="{8233243B-3AB6-41F3-A57E-69FB1F1BD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3230" y="125709"/>
              <a:ext cx="2743200" cy="1344469"/>
            </a:xfrm>
            <a:prstGeom prst="rect">
              <a:avLst/>
            </a:prstGeom>
          </p:spPr>
        </p:pic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137C8A2B-4528-4C9B-AE9C-B35444A30402}"/>
                </a:ext>
              </a:extLst>
            </p:cNvPr>
            <p:cNvSpPr txBox="1"/>
            <p:nvPr/>
          </p:nvSpPr>
          <p:spPr>
            <a:xfrm>
              <a:off x="4485376" y="-359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dirty="0">
                  <a:solidFill>
                    <a:schemeClr val="bg1"/>
                  </a:solidFill>
                </a:rPr>
                <a:t>Login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65ADC17-E4EF-478C-866F-B65A54161742}"/>
              </a:ext>
            </a:extLst>
          </p:cNvPr>
          <p:cNvGrpSpPr/>
          <p:nvPr/>
        </p:nvGrpSpPr>
        <p:grpSpPr>
          <a:xfrm>
            <a:off x="9042100" y="731987"/>
            <a:ext cx="2839350" cy="1702478"/>
            <a:chOff x="9042100" y="731987"/>
            <a:chExt cx="2839350" cy="1702478"/>
          </a:xfrm>
        </p:grpSpPr>
        <p:pic>
          <p:nvPicPr>
            <p:cNvPr id="7" name="Imagem 7" descr="Interface gráfica do usuário, Texto, Aplicativo, Email&#10;&#10;Descrição gerada automaticamente">
              <a:extLst>
                <a:ext uri="{FF2B5EF4-FFF2-40B4-BE49-F238E27FC236}">
                  <a16:creationId xmlns:a16="http://schemas.microsoft.com/office/drawing/2014/main" id="{DD43BE3B-59CE-467F-AB28-B485ABA26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8250" y="1087986"/>
              <a:ext cx="2743200" cy="1346479"/>
            </a:xfrm>
            <a:prstGeom prst="rect">
              <a:avLst/>
            </a:prstGeom>
          </p:spPr>
        </p:pic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1782B812-334C-4FCF-B3CB-219A101677C8}"/>
                </a:ext>
              </a:extLst>
            </p:cNvPr>
            <p:cNvSpPr txBox="1"/>
            <p:nvPr/>
          </p:nvSpPr>
          <p:spPr>
            <a:xfrm>
              <a:off x="9042100" y="731987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dirty="0">
                  <a:solidFill>
                    <a:schemeClr val="bg1"/>
                  </a:solidFill>
                </a:rPr>
                <a:t>Registro</a:t>
              </a:r>
              <a:endParaRPr lang="pt-BR" dirty="0"/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2BA703B1-E257-40B7-9E94-E591AFEA8F02}"/>
              </a:ext>
            </a:extLst>
          </p:cNvPr>
          <p:cNvGrpSpPr/>
          <p:nvPr/>
        </p:nvGrpSpPr>
        <p:grpSpPr>
          <a:xfrm>
            <a:off x="9127466" y="4440448"/>
            <a:ext cx="2753983" cy="1718760"/>
            <a:chOff x="8624258" y="4943655"/>
            <a:chExt cx="2753983" cy="1718760"/>
          </a:xfrm>
        </p:grpSpPr>
        <p:pic>
          <p:nvPicPr>
            <p:cNvPr id="11" name="Imagem 11" descr="Interface gráfica do usuário, Texto&#10;&#10;Descrição gerada automaticamente">
              <a:extLst>
                <a:ext uri="{FF2B5EF4-FFF2-40B4-BE49-F238E27FC236}">
                  <a16:creationId xmlns:a16="http://schemas.microsoft.com/office/drawing/2014/main" id="{AE561BB6-1ECC-47FB-98DA-882F57D09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35041" y="5313926"/>
              <a:ext cx="2743200" cy="1348489"/>
            </a:xfrm>
            <a:prstGeom prst="rect">
              <a:avLst/>
            </a:prstGeom>
          </p:spPr>
        </p:pic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6BDEE37F-F9A1-4E79-A69D-F955662EE296}"/>
                </a:ext>
              </a:extLst>
            </p:cNvPr>
            <p:cNvSpPr txBox="1"/>
            <p:nvPr/>
          </p:nvSpPr>
          <p:spPr>
            <a:xfrm>
              <a:off x="8624258" y="4943655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Criação do Projeto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4EBEAEA3-D344-4A0A-A04B-C4851CE5CCD3}"/>
              </a:ext>
            </a:extLst>
          </p:cNvPr>
          <p:cNvGrpSpPr/>
          <p:nvPr/>
        </p:nvGrpSpPr>
        <p:grpSpPr>
          <a:xfrm>
            <a:off x="4698341" y="5043398"/>
            <a:ext cx="2812391" cy="1704276"/>
            <a:chOff x="4727096" y="4453926"/>
            <a:chExt cx="2812391" cy="1704276"/>
          </a:xfrm>
        </p:grpSpPr>
        <p:pic>
          <p:nvPicPr>
            <p:cNvPr id="12" name="Imagem 12" descr="Texto&#10;&#10;Descrição gerada automaticamente">
              <a:extLst>
                <a:ext uri="{FF2B5EF4-FFF2-40B4-BE49-F238E27FC236}">
                  <a16:creationId xmlns:a16="http://schemas.microsoft.com/office/drawing/2014/main" id="{96AC1B8F-4C66-47ED-AFF2-96A3687EE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6287" y="4811723"/>
              <a:ext cx="2743200" cy="1346479"/>
            </a:xfrm>
            <a:prstGeom prst="rect">
              <a:avLst/>
            </a:prstGeom>
          </p:spPr>
        </p:pic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9D08CDAF-182A-43EC-8E3F-BC0BB8994B08}"/>
                </a:ext>
              </a:extLst>
            </p:cNvPr>
            <p:cNvSpPr txBox="1"/>
            <p:nvPr/>
          </p:nvSpPr>
          <p:spPr>
            <a:xfrm>
              <a:off x="4727096" y="4453926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Meus comentários</a:t>
              </a:r>
            </a:p>
          </p:txBody>
        </p:sp>
      </p:grpSp>
      <p:sp>
        <p:nvSpPr>
          <p:cNvPr id="37" name="Seta: de Cima para Baixo 36">
            <a:extLst>
              <a:ext uri="{FF2B5EF4-FFF2-40B4-BE49-F238E27FC236}">
                <a16:creationId xmlns:a16="http://schemas.microsoft.com/office/drawing/2014/main" id="{E6FCB6A0-9E3A-4DF0-BD9E-2268F4DEEB45}"/>
              </a:ext>
            </a:extLst>
          </p:cNvPr>
          <p:cNvSpPr/>
          <p:nvPr/>
        </p:nvSpPr>
        <p:spPr>
          <a:xfrm rot="2700000">
            <a:off x="3393012" y="3909439"/>
            <a:ext cx="416941" cy="891396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Seta: de Cima para Baixo 37">
            <a:extLst>
              <a:ext uri="{FF2B5EF4-FFF2-40B4-BE49-F238E27FC236}">
                <a16:creationId xmlns:a16="http://schemas.microsoft.com/office/drawing/2014/main" id="{BF09D8AC-BEA7-4174-90C6-82C727CEE694}"/>
              </a:ext>
            </a:extLst>
          </p:cNvPr>
          <p:cNvSpPr/>
          <p:nvPr/>
        </p:nvSpPr>
        <p:spPr>
          <a:xfrm>
            <a:off x="5979323" y="4143163"/>
            <a:ext cx="373811" cy="905772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Seta: de Cima para Baixo 38">
            <a:extLst>
              <a:ext uri="{FF2B5EF4-FFF2-40B4-BE49-F238E27FC236}">
                <a16:creationId xmlns:a16="http://schemas.microsoft.com/office/drawing/2014/main" id="{BB33DDA8-47A1-4714-9E44-8C4D81AAD477}"/>
              </a:ext>
            </a:extLst>
          </p:cNvPr>
          <p:cNvSpPr/>
          <p:nvPr/>
        </p:nvSpPr>
        <p:spPr>
          <a:xfrm rot="18540000">
            <a:off x="8380342" y="3898748"/>
            <a:ext cx="373811" cy="905772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EB1644D5-5A69-449B-9A22-DBF311547539}"/>
              </a:ext>
            </a:extLst>
          </p:cNvPr>
          <p:cNvGrpSpPr/>
          <p:nvPr/>
        </p:nvGrpSpPr>
        <p:grpSpPr>
          <a:xfrm>
            <a:off x="4393721" y="2222740"/>
            <a:ext cx="2958860" cy="1820985"/>
            <a:chOff x="4537494" y="2424023"/>
            <a:chExt cx="2815087" cy="1619702"/>
          </a:xfrm>
        </p:grpSpPr>
        <p:pic>
          <p:nvPicPr>
            <p:cNvPr id="40" name="Imagem 40" descr="Interface gráfica do usuário, Site&#10;&#10;Descrição gerada automaticamente">
              <a:extLst>
                <a:ext uri="{FF2B5EF4-FFF2-40B4-BE49-F238E27FC236}">
                  <a16:creationId xmlns:a16="http://schemas.microsoft.com/office/drawing/2014/main" id="{289EE0D7-7080-49C3-BAFB-D3FAF50A7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09381" y="2699256"/>
              <a:ext cx="2743200" cy="1344469"/>
            </a:xfrm>
            <a:prstGeom prst="rect">
              <a:avLst/>
            </a:prstGeom>
          </p:spPr>
        </p:pic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4776A477-E142-4106-B9B4-EB86D139C7A1}"/>
                </a:ext>
              </a:extLst>
            </p:cNvPr>
            <p:cNvSpPr txBox="1"/>
            <p:nvPr/>
          </p:nvSpPr>
          <p:spPr>
            <a:xfrm>
              <a:off x="4537494" y="2424023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dirty="0">
                  <a:solidFill>
                    <a:schemeClr val="bg1"/>
                  </a:solidFill>
                </a:rPr>
                <a:t>Homepage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7919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9FA381B-7948-4B6C-AC1C-4A043C042B78}"/>
              </a:ext>
            </a:extLst>
          </p:cNvPr>
          <p:cNvSpPr txBox="1"/>
          <p:nvPr/>
        </p:nvSpPr>
        <p:spPr>
          <a:xfrm>
            <a:off x="271714" y="1570371"/>
            <a:ext cx="385121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Níveis</a:t>
            </a:r>
          </a:p>
          <a:p>
            <a:endParaRPr lang="pt-BR" sz="2400" b="1" i="0" dirty="0">
              <a:solidFill>
                <a:srgbClr val="DCDDDE"/>
              </a:solidFill>
              <a:effectLst/>
              <a:latin typeface="Segoe Script" panose="030B0504020000000003" pitchFamily="66" charset="0"/>
            </a:endParaRPr>
          </a:p>
          <a:p>
            <a:r>
              <a:rPr lang="pt-BR" sz="2400" b="1" dirty="0">
                <a:solidFill>
                  <a:srgbClr val="DCDDDE"/>
                </a:solidFill>
                <a:latin typeface="Segoe Script" panose="030B0504020000000003" pitchFamily="66" charset="0"/>
              </a:rPr>
              <a:t>0 - 0 XP</a:t>
            </a:r>
            <a:endParaRPr lang="pt-BR" sz="2400" b="1" i="0" dirty="0">
              <a:solidFill>
                <a:srgbClr val="DCDDDE"/>
              </a:solidFill>
              <a:effectLst/>
              <a:latin typeface="Segoe Script" panose="030B0504020000000003" pitchFamily="66" charset="0"/>
            </a:endParaRPr>
          </a:p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1 - 1000 XP </a:t>
            </a:r>
          </a:p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2 - 2500 XP</a:t>
            </a:r>
          </a:p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3 - 5500 XP</a:t>
            </a:r>
          </a:p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4 - 11500 XP</a:t>
            </a:r>
          </a:p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5 - 23500 XP</a:t>
            </a:r>
          </a:p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6 - 47500 XP</a:t>
            </a:r>
          </a:p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7 - 95500 XP</a:t>
            </a:r>
          </a:p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8 - 191500 XP</a:t>
            </a:r>
          </a:p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9 - 379500 XP</a:t>
            </a:r>
          </a:p>
          <a:p>
            <a:r>
              <a:rPr lang="pt-BR" sz="2400" b="1" i="0" dirty="0">
                <a:solidFill>
                  <a:srgbClr val="DCDDDE"/>
                </a:solidFill>
                <a:effectLst/>
                <a:latin typeface="Segoe Script" panose="030B0504020000000003" pitchFamily="66" charset="0"/>
              </a:rPr>
              <a:t>10 - 755500 XP</a:t>
            </a:r>
            <a:endParaRPr lang="pt-BR" b="1" dirty="0">
              <a:latin typeface="Segoe Script" panose="030B0504020000000003" pitchFamily="66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72E88E1-9993-486D-8EED-D5A1B296FC62}"/>
              </a:ext>
            </a:extLst>
          </p:cNvPr>
          <p:cNvSpPr txBox="1"/>
          <p:nvPr/>
        </p:nvSpPr>
        <p:spPr>
          <a:xfrm>
            <a:off x="1947347" y="126326"/>
            <a:ext cx="8294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highlight>
                  <a:srgbClr val="800000"/>
                </a:highlight>
              </a:rPr>
              <a:t>CÁLCULO DE REPUTAÇÃO DO USUÁRIO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20460D-4E1C-499B-8D34-9A8AD66796F6}"/>
              </a:ext>
            </a:extLst>
          </p:cNvPr>
          <p:cNvSpPr txBox="1"/>
          <p:nvPr/>
        </p:nvSpPr>
        <p:spPr>
          <a:xfrm>
            <a:off x="8366914" y="6537989"/>
            <a:ext cx="3913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=&gt; Usuários não podem ver a reputação alheia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45C531-0ABC-46DA-A795-E4AFC9E75681}"/>
              </a:ext>
            </a:extLst>
          </p:cNvPr>
          <p:cNvSpPr/>
          <p:nvPr/>
        </p:nvSpPr>
        <p:spPr>
          <a:xfrm>
            <a:off x="6945139" y="953660"/>
            <a:ext cx="2184400" cy="7823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Usuário que fez o comentário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C1C7F208-D369-4620-AFF2-EC4E24BB3721}"/>
              </a:ext>
            </a:extLst>
          </p:cNvPr>
          <p:cNvSpPr/>
          <p:nvPr/>
        </p:nvSpPr>
        <p:spPr>
          <a:xfrm>
            <a:off x="9735886" y="953660"/>
            <a:ext cx="2184400" cy="7823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Usuário que deu Like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23F0AC52-4CC1-412A-9609-7344719C2DB9}"/>
              </a:ext>
            </a:extLst>
          </p:cNvPr>
          <p:cNvSpPr/>
          <p:nvPr/>
        </p:nvSpPr>
        <p:spPr>
          <a:xfrm>
            <a:off x="4221114" y="2323979"/>
            <a:ext cx="2184400" cy="7823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Comentário vencedor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779B2A6-2056-4EF2-AA73-7E20C148BA06}"/>
              </a:ext>
            </a:extLst>
          </p:cNvPr>
          <p:cNvSpPr/>
          <p:nvPr/>
        </p:nvSpPr>
        <p:spPr>
          <a:xfrm>
            <a:off x="4221114" y="3774418"/>
            <a:ext cx="2184400" cy="7823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Demais comentários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47E9C679-5136-4645-A9D0-5F46F0656622}"/>
              </a:ext>
            </a:extLst>
          </p:cNvPr>
          <p:cNvSpPr/>
          <p:nvPr/>
        </p:nvSpPr>
        <p:spPr>
          <a:xfrm>
            <a:off x="4221114" y="5280638"/>
            <a:ext cx="2184400" cy="7823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Comentário lixo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9FCD24CA-5854-45E4-9EA1-F29401C50AB6}"/>
                  </a:ext>
                </a:extLst>
              </p:cNvPr>
              <p:cNvSpPr txBox="1"/>
              <p:nvPr/>
            </p:nvSpPr>
            <p:spPr>
              <a:xfrm>
                <a:off x="6859507" y="2494930"/>
                <a:ext cx="25696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+(2000 + (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𝑣𝑒𝑙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 ∗ 0,7))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9FCD24CA-5854-45E4-9EA1-F29401C50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507" y="2494930"/>
                <a:ext cx="2569678" cy="338554"/>
              </a:xfrm>
              <a:prstGeom prst="rect">
                <a:avLst/>
              </a:prstGeom>
              <a:blipFill>
                <a:blip r:embed="rId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9E64A45-412E-43AD-9C39-3F9548DFF11D}"/>
                  </a:ext>
                </a:extLst>
              </p:cNvPr>
              <p:cNvSpPr txBox="1"/>
              <p:nvPr/>
            </p:nvSpPr>
            <p:spPr>
              <a:xfrm>
                <a:off x="9665567" y="2518756"/>
                <a:ext cx="24672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i="1" dirty="0" smtClean="0">
                          <a:latin typeface="Cambria Math" panose="02040503050406030204" pitchFamily="18" charset="0"/>
                        </a:rPr>
                        <m:t>+(0,05 ∗</m:t>
                      </m:r>
                      <m:r>
                        <a:rPr lang="pt-BR" sz="1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200" i="1" dirty="0" smtClean="0">
                          <a:latin typeface="Cambria Math" panose="02040503050406030204" pitchFamily="18" charset="0"/>
                        </a:rPr>
                        <m:t>(2000 + </m:t>
                      </m:r>
                      <m:r>
                        <a:rPr lang="pt-BR" sz="12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sz="1200" i="1" dirty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sz="1200" i="1" dirty="0" smtClean="0">
                          <a:latin typeface="Cambria Math" panose="02040503050406030204" pitchFamily="18" charset="0"/>
                        </a:rPr>
                        <m:t>𝑣𝑒𝑙</m:t>
                      </m:r>
                      <m:r>
                        <a:rPr lang="pt-BR" sz="1200" i="1" dirty="0" smtClean="0">
                          <a:latin typeface="Cambria Math" panose="02040503050406030204" pitchFamily="18" charset="0"/>
                        </a:rPr>
                        <m:t> ∗ 0,7))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9E64A45-412E-43AD-9C39-3F9548DFF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567" y="2518756"/>
                <a:ext cx="2467278" cy="276999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6EA1A3-11AE-4B96-9ECD-8A13390E58F5}"/>
                  </a:ext>
                </a:extLst>
              </p:cNvPr>
              <p:cNvSpPr txBox="1"/>
              <p:nvPr/>
            </p:nvSpPr>
            <p:spPr>
              <a:xfrm>
                <a:off x="6550347" y="3976554"/>
                <a:ext cx="28923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dirty="0" smtClean="0">
                          <a:latin typeface="Cambria Math" panose="02040503050406030204" pitchFamily="18" charset="0"/>
                        </a:rPr>
                        <m:t>+(200 + (</m:t>
                      </m:r>
                      <m:r>
                        <a:rPr lang="pt-BR" sz="14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sz="1400" i="1" dirty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sz="1400" i="1" dirty="0" smtClean="0">
                          <a:latin typeface="Cambria Math" panose="02040503050406030204" pitchFamily="18" charset="0"/>
                        </a:rPr>
                        <m:t>𝑣𝑒𝑙</m:t>
                      </m:r>
                      <m:r>
                        <a:rPr lang="pt-BR" sz="1400" i="1" dirty="0" smtClean="0">
                          <a:latin typeface="Cambria Math" panose="02040503050406030204" pitchFamily="18" charset="0"/>
                        </a:rPr>
                        <m:t> ∗ 0,5 + </m:t>
                      </m:r>
                      <m:r>
                        <a:rPr lang="pt-BR" sz="1400" i="1" dirty="0" smtClean="0">
                          <a:latin typeface="Cambria Math" panose="02040503050406030204" pitchFamily="18" charset="0"/>
                        </a:rPr>
                        <m:t>𝐿𝑖𝑘𝑒𝑠</m:t>
                      </m:r>
                      <m:r>
                        <a:rPr lang="pt-BR" sz="1400" i="1" dirty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6EA1A3-11AE-4B96-9ECD-8A13390E5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347" y="3976554"/>
                <a:ext cx="2892330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0FA58B21-93D2-4455-8CF1-BC7C4650D957}"/>
                  </a:ext>
                </a:extLst>
              </p:cNvPr>
              <p:cNvSpPr txBox="1"/>
              <p:nvPr/>
            </p:nvSpPr>
            <p:spPr>
              <a:xfrm>
                <a:off x="9499971" y="3986714"/>
                <a:ext cx="276684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050" i="1" dirty="0" smtClean="0">
                          <a:latin typeface="Cambria Math" panose="02040503050406030204" pitchFamily="18" charset="0"/>
                        </a:rPr>
                        <m:t>+(0,05 ∗ (200 + (</m:t>
                      </m:r>
                      <m:r>
                        <a:rPr lang="pt-BR" sz="105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sz="1050" i="1" dirty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sz="1050" i="1" dirty="0" smtClean="0">
                          <a:latin typeface="Cambria Math" panose="02040503050406030204" pitchFamily="18" charset="0"/>
                        </a:rPr>
                        <m:t>𝑣𝑒𝑙</m:t>
                      </m:r>
                      <m:r>
                        <a:rPr lang="pt-BR" sz="1050" i="1" dirty="0" smtClean="0">
                          <a:latin typeface="Cambria Math" panose="02040503050406030204" pitchFamily="18" charset="0"/>
                        </a:rPr>
                        <m:t> ∗ 0,5 + </m:t>
                      </m:r>
                      <m:r>
                        <a:rPr lang="pt-BR" sz="1050" i="1" dirty="0" smtClean="0">
                          <a:latin typeface="Cambria Math" panose="02040503050406030204" pitchFamily="18" charset="0"/>
                        </a:rPr>
                        <m:t>𝐿𝑖𝑘𝑒𝑠</m:t>
                      </m:r>
                      <m:r>
                        <a:rPr lang="pt-BR" sz="1050" i="1" dirty="0" smtClean="0">
                          <a:latin typeface="Cambria Math" panose="02040503050406030204" pitchFamily="18" charset="0"/>
                        </a:rPr>
                        <m:t>)))</m:t>
                      </m:r>
                    </m:oMath>
                  </m:oMathPara>
                </a14:m>
                <a:endParaRPr lang="pt-BR" sz="1050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0FA58B21-93D2-4455-8CF1-BC7C4650D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971" y="3986714"/>
                <a:ext cx="2766847" cy="253916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896FFB7A-568E-4C5D-A353-4322AF8939D4}"/>
                  </a:ext>
                </a:extLst>
              </p:cNvPr>
              <p:cNvSpPr txBox="1"/>
              <p:nvPr/>
            </p:nvSpPr>
            <p:spPr>
              <a:xfrm>
                <a:off x="6882848" y="5527772"/>
                <a:ext cx="24558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−(300 + (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𝑣𝑒𝑙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 ∗ 0,5))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896FFB7A-568E-4C5D-A353-4322AF893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848" y="5527772"/>
                <a:ext cx="2455864" cy="338554"/>
              </a:xfrm>
              <a:prstGeom prst="rect">
                <a:avLst/>
              </a:prstGeom>
              <a:blipFill>
                <a:blip r:embed="rId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9B8CDD7C-D51C-49CB-B716-95D2E983E3E7}"/>
                  </a:ext>
                </a:extLst>
              </p:cNvPr>
              <p:cNvSpPr txBox="1"/>
              <p:nvPr/>
            </p:nvSpPr>
            <p:spPr>
              <a:xfrm>
                <a:off x="9693259" y="5527772"/>
                <a:ext cx="23660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−(100+(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𝑣𝑒𝑙</m:t>
                      </m:r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 ∗ 0,5))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9B8CDD7C-D51C-49CB-B716-95D2E983E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3259" y="5527772"/>
                <a:ext cx="2366096" cy="338554"/>
              </a:xfrm>
              <a:prstGeom prst="rect">
                <a:avLst/>
              </a:prstGeom>
              <a:blipFill>
                <a:blip r:embed="rId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1722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72E88E1-9993-486D-8EED-D5A1B296FC62}"/>
              </a:ext>
            </a:extLst>
          </p:cNvPr>
          <p:cNvSpPr txBox="1"/>
          <p:nvPr/>
        </p:nvSpPr>
        <p:spPr>
          <a:xfrm>
            <a:off x="1154867" y="126326"/>
            <a:ext cx="9074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highlight>
                  <a:srgbClr val="800000"/>
                </a:highlight>
              </a:rPr>
              <a:t>CÁLCULO DE QUALIDADE DO COMENTÁRIO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4442E1C-2A2D-4A97-8316-502146B56379}"/>
              </a:ext>
            </a:extLst>
          </p:cNvPr>
          <p:cNvSpPr txBox="1"/>
          <p:nvPr/>
        </p:nvSpPr>
        <p:spPr>
          <a:xfrm>
            <a:off x="-67593" y="1136601"/>
            <a:ext cx="417300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500" b="1" dirty="0">
                <a:solidFill>
                  <a:schemeClr val="bg1"/>
                </a:solidFill>
              </a:rPr>
              <a:t>Peso do Like = PL</a:t>
            </a:r>
          </a:p>
          <a:p>
            <a:pPr algn="r"/>
            <a:endParaRPr lang="pt-BR" sz="1500" b="1" dirty="0">
              <a:solidFill>
                <a:schemeClr val="bg1"/>
              </a:solidFill>
            </a:endParaRPr>
          </a:p>
          <a:p>
            <a:pPr algn="r"/>
            <a:r>
              <a:rPr lang="pt-BR" sz="1500" b="1" dirty="0">
                <a:solidFill>
                  <a:schemeClr val="bg1"/>
                </a:solidFill>
              </a:rPr>
              <a:t>Quantidade de Likes = QL</a:t>
            </a:r>
          </a:p>
          <a:p>
            <a:pPr algn="r"/>
            <a:endParaRPr lang="pt-BR" sz="1500" b="1" dirty="0">
              <a:solidFill>
                <a:schemeClr val="bg1"/>
              </a:solidFill>
            </a:endParaRPr>
          </a:p>
          <a:p>
            <a:pPr algn="r"/>
            <a:r>
              <a:rPr lang="pt-BR" sz="1500" b="1" dirty="0">
                <a:solidFill>
                  <a:schemeClr val="bg1"/>
                </a:solidFill>
              </a:rPr>
              <a:t>Nível do Usuário que deu o Like = UL</a:t>
            </a:r>
          </a:p>
          <a:p>
            <a:pPr algn="r"/>
            <a:endParaRPr lang="pt-BR" sz="1500" b="1" dirty="0">
              <a:solidFill>
                <a:schemeClr val="bg1"/>
              </a:solidFill>
            </a:endParaRPr>
          </a:p>
          <a:p>
            <a:pPr algn="r"/>
            <a:r>
              <a:rPr lang="pt-BR" sz="1500" b="1" dirty="0">
                <a:solidFill>
                  <a:schemeClr val="bg1"/>
                </a:solidFill>
              </a:rPr>
              <a:t>Nível do Usuário que fez o comentário = UC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50DAC3A3-76F9-4C22-B25F-F5A9477CB4A1}"/>
                  </a:ext>
                </a:extLst>
              </p:cNvPr>
              <p:cNvSpPr txBox="1"/>
              <p:nvPr/>
            </p:nvSpPr>
            <p:spPr>
              <a:xfrm>
                <a:off x="6646767" y="991220"/>
                <a:ext cx="2480615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1" i="1" smtClean="0">
                          <a:latin typeface="Cambria Math" panose="02040503050406030204" pitchFamily="18" charset="0"/>
                        </a:rPr>
                        <m:t>𝑷𝑳</m:t>
                      </m:r>
                      <m:r>
                        <a:rPr lang="pt-B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latin typeface="Cambria Math" panose="02040503050406030204" pitchFamily="18" charset="0"/>
                        </a:rPr>
                        <m:t>𝑼</m:t>
                      </m:r>
                      <m:sSup>
                        <m:sSupPr>
                          <m:ctrlPr>
                            <a:rPr lang="pt-BR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p>
                          <m:r>
                            <a:rPr lang="pt-BR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pt-B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2800" b="1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50DAC3A3-76F9-4C22-B25F-F5A9477CB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767" y="991220"/>
                <a:ext cx="2480615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85D365C0-F59E-4008-A79B-000E492E9176}"/>
                  </a:ext>
                </a:extLst>
              </p:cNvPr>
              <p:cNvSpPr txBox="1"/>
              <p:nvPr/>
            </p:nvSpPr>
            <p:spPr>
              <a:xfrm>
                <a:off x="4089889" y="2112077"/>
                <a:ext cx="7993407" cy="3309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𝑸𝒖𝒂𝒍𝒊𝒅𝒂𝒅𝒆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𝒅𝒐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𝑪𝒐𝒎𝒆𝒏𝒕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𝒓𝒊𝒐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sSub>
                        <m:sSubPr>
                          <m:ctrlPr>
                            <a:rPr lang="pt-B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 dirty="0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pt-BR" sz="20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sSub>
                        <m:sSubPr>
                          <m:ctrlPr>
                            <a:rPr lang="pt-B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 dirty="0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pt-BR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+ …+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sSub>
                        <m:sSubPr>
                          <m:ctrlPr>
                            <a:rPr lang="pt-B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 dirty="0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pt-BR" sz="2000" b="1" i="1" dirty="0" smtClean="0">
                              <a:latin typeface="Cambria Math" panose="02040503050406030204" pitchFamily="18" charset="0"/>
                            </a:rPr>
                            <m:t>𝑸𝑳</m:t>
                          </m:r>
                        </m:sub>
                      </m:sSub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) ∗ (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𝑼𝑪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  + 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t-BR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85D365C0-F59E-4008-A79B-000E492E9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889" y="2112077"/>
                <a:ext cx="7993407" cy="330988"/>
              </a:xfrm>
              <a:prstGeom prst="rect">
                <a:avLst/>
              </a:prstGeom>
              <a:blipFill>
                <a:blip r:embed="rId3"/>
                <a:stretch>
                  <a:fillRect l="-610" r="-610" b="-254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C8F1C7B2-F423-4721-A924-C924EBB2D764}"/>
              </a:ext>
            </a:extLst>
          </p:cNvPr>
          <p:cNvSpPr txBox="1"/>
          <p:nvPr/>
        </p:nvSpPr>
        <p:spPr>
          <a:xfrm>
            <a:off x="4037826" y="4114795"/>
            <a:ext cx="815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cada like novo no comentário, a coluna de Qualidade na tabela COMENTÁRIO, é atualizada. Para atualizar a coluna será usado o seguinte cálculo:</a:t>
            </a:r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66177CC9-A825-4AB5-B85C-A506570FAC91}"/>
              </a:ext>
            </a:extLst>
          </p:cNvPr>
          <p:cNvCxnSpPr>
            <a:cxnSpLocks/>
          </p:cNvCxnSpPr>
          <p:nvPr/>
        </p:nvCxnSpPr>
        <p:spPr>
          <a:xfrm>
            <a:off x="4037826" y="3749040"/>
            <a:ext cx="8154174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5D174705-8D7A-471D-8C2F-7E6D1EFFF013}"/>
              </a:ext>
            </a:extLst>
          </p:cNvPr>
          <p:cNvSpPr txBox="1"/>
          <p:nvPr/>
        </p:nvSpPr>
        <p:spPr>
          <a:xfrm>
            <a:off x="-84375" y="4171983"/>
            <a:ext cx="4173001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500" b="1" dirty="0">
                <a:solidFill>
                  <a:schemeClr val="bg1"/>
                </a:solidFill>
              </a:rPr>
              <a:t>Peso do Like = PL</a:t>
            </a:r>
          </a:p>
          <a:p>
            <a:pPr algn="r"/>
            <a:endParaRPr lang="pt-BR" sz="1500" b="1" dirty="0">
              <a:solidFill>
                <a:schemeClr val="bg1"/>
              </a:solidFill>
            </a:endParaRPr>
          </a:p>
          <a:p>
            <a:pPr algn="r"/>
            <a:r>
              <a:rPr lang="pt-BR" sz="1500" b="1" dirty="0">
                <a:solidFill>
                  <a:schemeClr val="bg1"/>
                </a:solidFill>
              </a:rPr>
              <a:t>Qualidade antes do Like = QA</a:t>
            </a:r>
          </a:p>
          <a:p>
            <a:pPr algn="r"/>
            <a:endParaRPr lang="pt-BR" sz="1500" b="1" dirty="0">
              <a:solidFill>
                <a:schemeClr val="bg1"/>
              </a:solidFill>
            </a:endParaRPr>
          </a:p>
          <a:p>
            <a:pPr algn="r"/>
            <a:r>
              <a:rPr lang="pt-BR" sz="1500" b="1" dirty="0">
                <a:solidFill>
                  <a:schemeClr val="bg1"/>
                </a:solidFill>
              </a:rPr>
              <a:t>Nível do Usuário que fez o comentário = UC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74736DF0-262C-4D5F-A643-8A9FDFD0E986}"/>
                  </a:ext>
                </a:extLst>
              </p:cNvPr>
              <p:cNvSpPr txBox="1"/>
              <p:nvPr/>
            </p:nvSpPr>
            <p:spPr>
              <a:xfrm>
                <a:off x="4522435" y="5020172"/>
                <a:ext cx="6729278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𝑵𝒐𝒗𝒂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𝑸𝒖𝒂𝒍𝒊𝒅𝒂𝒅𝒆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pt-BR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𝑸𝑨</m:t>
                                </m:r>
                              </m:num>
                              <m:den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𝑼𝑪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den>
                            </m:f>
                          </m:e>
                        </m:d>
                        <m:r>
                          <a:rPr lang="pt-BR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400" b="1" i="1" smtClean="0">
                            <a:latin typeface="Cambria Math" panose="02040503050406030204" pitchFamily="18" charset="0"/>
                          </a:rPr>
                          <m:t>𝑷𝑳</m:t>
                        </m:r>
                      </m:e>
                    </m:d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 ∗(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𝑼𝑪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pt-BR" sz="2400" b="1" dirty="0"/>
                  <a:t> </a:t>
                </a: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74736DF0-262C-4D5F-A643-8A9FDFD0E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435" y="5020172"/>
                <a:ext cx="6729278" cy="7454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2940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6" name="Picture 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98" name="TextShape 3"/>
          <p:cNvSpPr txBox="1"/>
          <p:nvPr/>
        </p:nvSpPr>
        <p:spPr>
          <a:xfrm>
            <a:off x="594000" y="217800"/>
            <a:ext cx="3809494" cy="123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2800" b="1" strike="noStrike" spc="-1">
                <a:solidFill>
                  <a:schemeClr val="bg1"/>
                </a:solidFill>
                <a:latin typeface="Avenir Next LT Pro"/>
              </a:rPr>
              <a:t>Trabalho TI2 – Sprint </a:t>
            </a:r>
            <a:r>
              <a:rPr lang="pt-BR" sz="2800" b="1" spc="-1">
                <a:solidFill>
                  <a:schemeClr val="bg1"/>
                </a:solidFill>
                <a:latin typeface="Avenir Next LT Pro"/>
              </a:rPr>
              <a:t>3</a:t>
            </a:r>
            <a:endParaRPr lang="pt-BR" sz="2800" b="1" strike="noStrike" spc="-1" dirty="0">
              <a:solidFill>
                <a:schemeClr val="bg1"/>
              </a:solidFill>
              <a:latin typeface="Avenir Next LT Pro"/>
            </a:endParaRPr>
          </a:p>
        </p:txBody>
      </p:sp>
      <p:sp>
        <p:nvSpPr>
          <p:cNvPr id="99" name="TextShape 4"/>
          <p:cNvSpPr txBox="1"/>
          <p:nvPr/>
        </p:nvSpPr>
        <p:spPr>
          <a:xfrm>
            <a:off x="594000" y="3597840"/>
            <a:ext cx="3521880" cy="2004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799"/>
              </a:spcAft>
              <a:tabLst>
                <a:tab pos="0" algn="l"/>
              </a:tabLst>
            </a:pPr>
            <a:r>
              <a:rPr lang="pt-BR" sz="2000" b="1" strike="noStrike" spc="-1" dirty="0">
                <a:solidFill>
                  <a:schemeClr val="bg1"/>
                </a:solidFill>
                <a:latin typeface="Avenir Next LT Pro"/>
              </a:rPr>
              <a:t>Bruno Pena </a:t>
            </a:r>
            <a:r>
              <a:rPr lang="pt-BR" sz="2000" b="1" strike="noStrike" spc="-1" dirty="0" err="1">
                <a:solidFill>
                  <a:schemeClr val="bg1"/>
                </a:solidFill>
                <a:latin typeface="Avenir Next LT Pro"/>
              </a:rPr>
              <a:t>Baêta</a:t>
            </a:r>
            <a:br>
              <a:rPr b="1" dirty="0"/>
            </a:br>
            <a:r>
              <a:rPr lang="pt-BR" sz="2000" b="1" strike="noStrike" spc="-1" dirty="0">
                <a:solidFill>
                  <a:schemeClr val="bg1"/>
                </a:solidFill>
                <a:latin typeface="Avenir Next LT Pro"/>
              </a:rPr>
              <a:t>Eric Azevedo de Oliveira</a:t>
            </a:r>
            <a:br>
              <a:rPr b="1" dirty="0"/>
            </a:br>
            <a:r>
              <a:rPr lang="pt-BR" sz="2000" b="1" strike="noStrike" spc="-1" dirty="0">
                <a:solidFill>
                  <a:schemeClr val="bg1"/>
                </a:solidFill>
                <a:latin typeface="Avenir Next LT Pro"/>
              </a:rPr>
              <a:t>Felipe Nepomuceno Coelho</a:t>
            </a:r>
            <a:br>
              <a:rPr b="1" dirty="0"/>
            </a:br>
            <a:endParaRPr lang="pt-BR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spcAft>
                <a:spcPts val="799"/>
              </a:spcAft>
              <a:tabLst>
                <a:tab pos="0" algn="l"/>
              </a:tabLst>
            </a:pPr>
            <a:br>
              <a:rPr dirty="0"/>
            </a:br>
            <a:endParaRPr lang="pt-BR" sz="2000" b="0" strike="noStrike" spc="-1">
              <a:latin typeface="Arial"/>
            </a:endParaRPr>
          </a:p>
        </p:txBody>
      </p:sp>
      <p:grpSp>
        <p:nvGrpSpPr>
          <p:cNvPr id="100" name="Group 5"/>
          <p:cNvGrpSpPr/>
          <p:nvPr/>
        </p:nvGrpSpPr>
        <p:grpSpPr>
          <a:xfrm>
            <a:off x="325440" y="346320"/>
            <a:ext cx="828360" cy="828000"/>
            <a:chOff x="325440" y="346320"/>
            <a:chExt cx="828360" cy="828000"/>
          </a:xfrm>
        </p:grpSpPr>
        <p:sp>
          <p:nvSpPr>
            <p:cNvPr id="101" name="CustomShape 6"/>
            <p:cNvSpPr/>
            <p:nvPr/>
          </p:nvSpPr>
          <p:spPr>
            <a:xfrm rot="8100000">
              <a:off x="469800" y="444600"/>
              <a:ext cx="539640" cy="631080"/>
            </a:xfrm>
            <a:custGeom>
              <a:avLst/>
              <a:gdLst/>
              <a:ahLst/>
              <a:cxnLst/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 rotWithShape="0">
              <a:gsLst>
                <a:gs pos="0">
                  <a:srgbClr val="4E2C2C"/>
                </a:gs>
                <a:gs pos="100000">
                  <a:srgbClr val="321C1C"/>
                </a:gs>
              </a:gsLst>
              <a:lin ang="870000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" name="CustomShape 7"/>
            <p:cNvSpPr/>
            <p:nvPr/>
          </p:nvSpPr>
          <p:spPr>
            <a:xfrm rot="13500000">
              <a:off x="476640" y="362880"/>
              <a:ext cx="269640" cy="53964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3" name="CustomShape 8"/>
          <p:cNvSpPr/>
          <p:nvPr/>
        </p:nvSpPr>
        <p:spPr>
          <a:xfrm>
            <a:off x="0" y="5773680"/>
            <a:ext cx="12191760" cy="1083960"/>
          </a:xfrm>
          <a:prstGeom prst="rect">
            <a:avLst/>
          </a:prstGeom>
          <a:gradFill rotWithShape="0">
            <a:gsLst>
              <a:gs pos="0">
                <a:srgbClr val="321C1C">
                  <a:alpha val="0"/>
                </a:srgbClr>
              </a:gs>
              <a:gs pos="100000">
                <a:srgbClr val="321C1C">
                  <a:alpha val="6000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9"/>
          <p:cNvSpPr/>
          <p:nvPr/>
        </p:nvSpPr>
        <p:spPr>
          <a:xfrm>
            <a:off x="4121280" y="5433120"/>
            <a:ext cx="359640" cy="359640"/>
          </a:xfrm>
          <a:prstGeom prst="ellipse">
            <a:avLst/>
          </a:prstGeom>
          <a:gradFill rotWithShape="0">
            <a:gsLst>
              <a:gs pos="0">
                <a:srgbClr val="321C1C"/>
              </a:gs>
              <a:gs pos="100000">
                <a:srgbClr val="B17575"/>
              </a:gs>
            </a:gsLst>
            <a:path path="circle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5" name="Imagem 11" descr="Logotipo, Ícone&#10;&#10;Descrição gerada automaticamente"/>
          <p:cNvPicPr/>
          <p:nvPr/>
        </p:nvPicPr>
        <p:blipFill>
          <a:blip r:embed="rId5"/>
          <a:stretch/>
        </p:blipFill>
        <p:spPr>
          <a:xfrm>
            <a:off x="5932080" y="2769480"/>
            <a:ext cx="5086440" cy="1174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116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Imagem 2" descr="Diagrama, Tabela&#10;&#10;Descrição gerada automaticamente">
            <a:extLst>
              <a:ext uri="{FF2B5EF4-FFF2-40B4-BE49-F238E27FC236}">
                <a16:creationId xmlns:a16="http://schemas.microsoft.com/office/drawing/2014/main" id="{EDD38B39-A9F8-4160-897A-D356E6621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0" y="722242"/>
            <a:ext cx="6001977" cy="540928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8384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EECC5908-B124-47B7-AD96-F2E352F7B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6" y="616532"/>
            <a:ext cx="8120330" cy="499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31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agem 3" descr="Linha do tempo&#10;&#10;Descrição gerada automaticamente">
            <a:extLst>
              <a:ext uri="{FF2B5EF4-FFF2-40B4-BE49-F238E27FC236}">
                <a16:creationId xmlns:a16="http://schemas.microsoft.com/office/drawing/2014/main" id="{27137601-A6B2-44E9-B903-2B7FF904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33" y="836771"/>
            <a:ext cx="7041591" cy="518022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4653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D224EF-7943-48EB-8FA8-A1D2A3DD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Conexão backend - frontend</a:t>
            </a:r>
            <a:endParaRPr lang="en-US" sz="54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3BB0FC-086C-420B-A223-A1604B91912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524000" y="1548499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rgbClr val="B38844"/>
                </a:solidFill>
              </a:rPr>
              <a:t>Código em Java</a:t>
            </a:r>
            <a:endParaRPr lang="en-US" sz="2000" kern="1200">
              <a:solidFill>
                <a:srgbClr val="B38844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Texto&#10;&#10;Descrição gerada automaticamente">
            <a:extLst>
              <a:ext uri="{FF2B5EF4-FFF2-40B4-BE49-F238E27FC236}">
                <a16:creationId xmlns:a16="http://schemas.microsoft.com/office/drawing/2014/main" id="{C803CA25-AC78-4FD9-9F00-399447FB2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874288"/>
            <a:ext cx="11496821" cy="3104142"/>
          </a:xfrm>
          <a:prstGeom prst="rect">
            <a:avLst/>
          </a:prstGeom>
        </p:spPr>
      </p:pic>
      <p:pic>
        <p:nvPicPr>
          <p:cNvPr id="6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CB3B9930-371D-4F1C-8D3B-5E6FD4B05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28" y="5973846"/>
            <a:ext cx="11513388" cy="7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21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21C1C"/>
      </a:dk2>
      <a:lt2>
        <a:srgbClr val="F0F2F3"/>
      </a:lt2>
      <a:accent1>
        <a:srgbClr val="E76329"/>
      </a:accent1>
      <a:accent2>
        <a:srgbClr val="D5172C"/>
      </a:accent2>
      <a:accent3>
        <a:srgbClr val="E7298D"/>
      </a:accent3>
      <a:accent4>
        <a:srgbClr val="D517CA"/>
      </a:accent4>
      <a:accent5>
        <a:srgbClr val="A229E7"/>
      </a:accent5>
      <a:accent6>
        <a:srgbClr val="512AD8"/>
      </a:accent6>
      <a:hlink>
        <a:srgbClr val="A63FB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21C1C"/>
      </a:dk2>
      <a:lt2>
        <a:srgbClr val="F0F2F3"/>
      </a:lt2>
      <a:accent1>
        <a:srgbClr val="E76329"/>
      </a:accent1>
      <a:accent2>
        <a:srgbClr val="D5172C"/>
      </a:accent2>
      <a:accent3>
        <a:srgbClr val="E7298D"/>
      </a:accent3>
      <a:accent4>
        <a:srgbClr val="D517CA"/>
      </a:accent4>
      <a:accent5>
        <a:srgbClr val="A229E7"/>
      </a:accent5>
      <a:accent6>
        <a:srgbClr val="512AD8"/>
      </a:accent6>
      <a:hlink>
        <a:srgbClr val="A63FB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70</TotalTime>
  <Words>295</Words>
  <Application>Microsoft Office PowerPoint</Application>
  <PresentationFormat>Widescreen</PresentationFormat>
  <Paragraphs>55</Paragraphs>
  <Slides>16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16</vt:i4>
      </vt:variant>
    </vt:vector>
  </HeadingPairs>
  <TitlesOfParts>
    <vt:vector size="18" baseType="lpstr"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Conexão backend - frontend</vt:lpstr>
      <vt:lpstr>Conexão backend – Banco de Dados</vt:lpstr>
      <vt:lpstr>Pastas do Projeto</vt:lpstr>
      <vt:lpstr>Declaração e Metodos Get/Set</vt:lpstr>
      <vt:lpstr>Script do BD</vt:lpstr>
      <vt:lpstr>Sistema inteligente</vt:lpstr>
      <vt:lpstr>Sistema inteligente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dc:description/>
  <cp:lastModifiedBy>Viviane Esteves Pena Baeta</cp:lastModifiedBy>
  <cp:revision>566</cp:revision>
  <dcterms:created xsi:type="dcterms:W3CDTF">2021-03-30T13:44:45Z</dcterms:created>
  <dcterms:modified xsi:type="dcterms:W3CDTF">2021-05-15T20:59:06Z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